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22"/>
  </p:notesMasterIdLst>
  <p:handoutMasterIdLst>
    <p:handoutMasterId r:id="rId23"/>
  </p:handoutMasterIdLst>
  <p:sldIdLst>
    <p:sldId id="260" r:id="rId3"/>
    <p:sldId id="348" r:id="rId4"/>
    <p:sldId id="349" r:id="rId5"/>
    <p:sldId id="334" r:id="rId6"/>
    <p:sldId id="350" r:id="rId7"/>
    <p:sldId id="351" r:id="rId8"/>
    <p:sldId id="352" r:id="rId9"/>
    <p:sldId id="339" r:id="rId10"/>
    <p:sldId id="353" r:id="rId11"/>
    <p:sldId id="347" r:id="rId12"/>
    <p:sldId id="338" r:id="rId13"/>
    <p:sldId id="346" r:id="rId14"/>
    <p:sldId id="345" r:id="rId15"/>
    <p:sldId id="341" r:id="rId16"/>
    <p:sldId id="342" r:id="rId17"/>
    <p:sldId id="343" r:id="rId18"/>
    <p:sldId id="344" r:id="rId19"/>
    <p:sldId id="318" r:id="rId20"/>
    <p:sldId id="335" r:id="rId21"/>
  </p:sldIdLst>
  <p:sldSz cx="9144000" cy="6858000" type="screen4x3"/>
  <p:notesSz cx="9144000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35"/>
    <a:srgbClr val="E1F804"/>
    <a:srgbClr val="66FF66"/>
    <a:srgbClr val="63EBAD"/>
    <a:srgbClr val="7190E9"/>
    <a:srgbClr val="F10B0B"/>
    <a:srgbClr val="F8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86068" autoAdjust="0"/>
  </p:normalViewPr>
  <p:slideViewPr>
    <p:cSldViewPr snapToGrid="0">
      <p:cViewPr varScale="1">
        <p:scale>
          <a:sx n="100" d="100"/>
          <a:sy n="100" d="100"/>
        </p:scale>
        <p:origin x="-12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5979CED-D8A0-E64A-AEB7-9C13191DDE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0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0ABF0ED-F7C2-BA43-95CD-7B007411BB5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D8226-5C70-4E48-AEFF-4241A70597F4}" type="slidenum">
              <a:rPr lang="nl-NL"/>
              <a:pPr/>
              <a:t>1</a:t>
            </a:fld>
            <a:endParaRPr lang="nl-NL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228600"/>
            <a:ext cx="602297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48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3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1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54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57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5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265044"/>
            <a:ext cx="9144000" cy="277873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0" y="1343784"/>
            <a:ext cx="9144000" cy="192508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 userDrawn="1"/>
        </p:nvSpPr>
        <p:spPr bwMode="auto">
          <a:xfrm>
            <a:off x="0" y="33178"/>
            <a:ext cx="9144000" cy="131445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28600"/>
            <a:ext cx="81978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233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dirty="0">
                <a:solidFill>
                  <a:schemeClr val="tx1">
                    <a:alpha val="10000"/>
                  </a:schemeClr>
                </a:solidFill>
              </a:rPr>
              <a:t>Jeroen Massar – </a:t>
            </a:r>
            <a:r>
              <a:rPr lang="en-US" sz="1400" b="0" dirty="0" smtClean="0">
                <a:solidFill>
                  <a:schemeClr val="tx1">
                    <a:alpha val="10000"/>
                  </a:schemeClr>
                </a:solidFill>
              </a:rPr>
              <a:t>SECURECOMM2014</a:t>
            </a:r>
            <a:endParaRPr lang="en-GB" sz="1400" b="0" dirty="0">
              <a:solidFill>
                <a:schemeClr val="tx1">
                  <a:alpha val="10000"/>
                </a:schemeClr>
              </a:solidFill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 userDrawn="1"/>
        </p:nvSpPr>
        <p:spPr bwMode="auto">
          <a:xfrm>
            <a:off x="8451278" y="6535738"/>
            <a:ext cx="56572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 dirty="0"/>
              <a:t>::</a:t>
            </a:r>
            <a:fld id="{B663E463-8BB0-1749-B221-CC5449E23F6E}" type="slidenum">
              <a:rPr lang="en-GB" sz="1400" b="0"/>
              <a:pPr algn="r">
                <a:spcBef>
                  <a:spcPct val="50000"/>
                </a:spcBef>
              </a:pPr>
              <a:t>‹#›</a:t>
            </a:fld>
            <a:endParaRPr lang="en-GB" sz="1400" b="0" dirty="0"/>
          </a:p>
        </p:txBody>
      </p:sp>
      <p:sp>
        <p:nvSpPr>
          <p:cNvPr id="9243" name="Line 27"/>
          <p:cNvSpPr>
            <a:spLocks noChangeShapeType="1"/>
          </p:cNvSpPr>
          <p:nvPr userDrawn="1"/>
        </p:nvSpPr>
        <p:spPr bwMode="auto">
          <a:xfrm>
            <a:off x="0" y="13144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alphaModFix amt="10000"/>
          </a:blip>
          <a:stretch>
            <a:fillRect/>
          </a:stretch>
        </p:blipFill>
        <p:spPr>
          <a:xfrm>
            <a:off x="47536" y="6464882"/>
            <a:ext cx="930445" cy="3497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131387"/>
            <a:ext cx="9144000" cy="277873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0" y="0"/>
            <a:ext cx="9144000" cy="220953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 userDrawn="1"/>
        </p:nvSpPr>
        <p:spPr bwMode="auto">
          <a:xfrm>
            <a:off x="0" y="22383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 userDrawn="1"/>
        </p:nvSpPr>
        <p:spPr bwMode="auto">
          <a:xfrm>
            <a:off x="0" y="49085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4932915"/>
            <a:ext cx="9144000" cy="192508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38643" y="6131801"/>
            <a:ext cx="1527376" cy="574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ssar@fsi.i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xxs.net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ssar@fsi.io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.utexas.edu/~shmat/shmat_oak13parrot.pdf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12725" y="212725"/>
            <a:ext cx="741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SECURECOMM</a:t>
            </a:r>
          </a:p>
          <a:p>
            <a:pPr>
              <a:spcBef>
                <a:spcPct val="50000"/>
              </a:spcBef>
            </a:pPr>
            <a:r>
              <a:rPr lang="en-US" sz="1200" b="0" dirty="0" smtClean="0"/>
              <a:t>26 September 2014</a:t>
            </a:r>
            <a:endParaRPr lang="en-US" sz="1200" b="0" dirty="0"/>
          </a:p>
          <a:p>
            <a:pPr>
              <a:spcBef>
                <a:spcPct val="50000"/>
              </a:spcBef>
            </a:pPr>
            <a:r>
              <a:rPr lang="en-US" sz="1200" b="0" dirty="0" smtClean="0"/>
              <a:t>Beijing </a:t>
            </a:r>
            <a:r>
              <a:rPr lang="en-US" sz="1200" b="0" dirty="0" err="1" smtClean="0"/>
              <a:t>Yulong</a:t>
            </a:r>
            <a:r>
              <a:rPr lang="en-US" sz="1200" b="0" dirty="0" smtClean="0"/>
              <a:t> International Hotel, Beijing, China</a:t>
            </a:r>
            <a:endParaRPr lang="en-US" b="0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947988" y="6491288"/>
            <a:ext cx="380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IPv6 Golden Networks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28599" y="4973638"/>
            <a:ext cx="5851454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/>
              <a:t>Jeroen Massar, </a:t>
            </a:r>
            <a:r>
              <a:rPr lang="en-US" b="0" dirty="0" err="1" smtClean="0"/>
              <a:t>Farsight</a:t>
            </a:r>
            <a:r>
              <a:rPr lang="en-US" b="0" dirty="0" smtClean="0"/>
              <a:t> Security, Inc.</a:t>
            </a:r>
            <a:endParaRPr lang="en-US" b="0" dirty="0"/>
          </a:p>
          <a:p>
            <a:r>
              <a:rPr lang="en-US" b="0" dirty="0" smtClean="0">
                <a:hlinkClick r:id="rId3"/>
              </a:rPr>
              <a:t>massar@fsi.io</a:t>
            </a:r>
            <a:endParaRPr lang="en-US" b="0" dirty="0" smtClean="0"/>
          </a:p>
          <a:p>
            <a:endParaRPr lang="en-US" b="0" dirty="0"/>
          </a:p>
          <a:p>
            <a:r>
              <a:rPr lang="en-US" sz="1200" b="0" dirty="0" smtClean="0"/>
              <a:t>Ian Mason, Linda </a:t>
            </a:r>
            <a:r>
              <a:rPr lang="en-US" sz="1200" b="0" dirty="0" err="1" smtClean="0"/>
              <a:t>Briesemeister</a:t>
            </a:r>
            <a:r>
              <a:rPr lang="en-US" sz="1200" b="0" dirty="0" smtClean="0"/>
              <a:t>, </a:t>
            </a:r>
            <a:r>
              <a:rPr lang="en-US" sz="1200" b="0" dirty="0" err="1" smtClean="0"/>
              <a:t>Vinod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Yegneswaran</a:t>
            </a:r>
            <a:r>
              <a:rPr lang="en-US" sz="1200" b="0" dirty="0" smtClean="0"/>
              <a:t>, SRI International</a:t>
            </a:r>
          </a:p>
          <a:p>
            <a:r>
              <a:rPr lang="en-US" sz="1200" b="0" dirty="0" smtClean="0"/>
              <a:t>{</a:t>
            </a:r>
            <a:r>
              <a:rPr lang="en-US" sz="1200" b="0" dirty="0" err="1" smtClean="0"/>
              <a:t>iam,linda,vinod</a:t>
            </a:r>
            <a:r>
              <a:rPr lang="en-US" sz="1200" b="0" dirty="0" smtClean="0"/>
              <a:t>}@</a:t>
            </a:r>
            <a:r>
              <a:rPr lang="en-US" sz="1200" b="0" dirty="0" err="1" smtClean="0"/>
              <a:t>csl.sri.com</a:t>
            </a:r>
            <a:endParaRPr lang="en-US" sz="1200" b="0" dirty="0" smtClean="0"/>
          </a:p>
          <a:p>
            <a:endParaRPr lang="en-US" b="0" dirty="0"/>
          </a:p>
          <a:p>
            <a:endParaRPr lang="en-GB" b="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09601" y="1722438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JumpBox</a:t>
            </a:r>
            <a:r>
              <a:rPr lang="en-US" dirty="0" smtClean="0"/>
              <a:t> – A Seamless Browser Proxy for Tor Pluggable Transports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Mockingbird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Design Goals for </a:t>
            </a:r>
            <a:r>
              <a:rPr lang="en-US" dirty="0" err="1" smtClean="0"/>
              <a:t>JumpBox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</a:t>
            </a:r>
            <a:r>
              <a:rPr lang="en-US" dirty="0"/>
              <a:t>the </a:t>
            </a:r>
            <a:r>
              <a:rPr lang="en-US" dirty="0" smtClean="0"/>
              <a:t>browser</a:t>
            </a:r>
          </a:p>
          <a:p>
            <a:pPr marL="538163" lvl="1" indent="0">
              <a:buNone/>
            </a:pPr>
            <a:r>
              <a:rPr lang="en-US" dirty="0" smtClean="0"/>
              <a:t>Don’t emulate, but use a real browser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Extensibility</a:t>
            </a:r>
          </a:p>
          <a:p>
            <a:pPr marL="400050" lvl="1" indent="138113">
              <a:buNone/>
            </a:pPr>
            <a:r>
              <a:rPr lang="en-US" dirty="0" smtClean="0"/>
              <a:t>Make it possible to easily extend the concept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Seamless integration</a:t>
            </a:r>
          </a:p>
          <a:p>
            <a:pPr marL="400050" lvl="1" indent="138113">
              <a:buNone/>
            </a:pPr>
            <a:r>
              <a:rPr lang="en-US" dirty="0" smtClean="0"/>
              <a:t>No code changes required to either browser or PT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Minimal overhead</a:t>
            </a:r>
          </a:p>
          <a:p>
            <a:pPr marL="400050" lvl="1" indent="138113">
              <a:buNone/>
            </a:pPr>
            <a:r>
              <a:rPr lang="en-US" dirty="0" smtClean="0"/>
              <a:t>The system should not impact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0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04" y="4950862"/>
            <a:ext cx="783436" cy="783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JumpBox</a:t>
            </a:r>
            <a:r>
              <a:rPr lang="en-US" dirty="0" smtClean="0"/>
              <a:t> Design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16528" y="1754908"/>
            <a:ext cx="2186764" cy="4252601"/>
            <a:chOff x="290286" y="707560"/>
            <a:chExt cx="2966357" cy="477157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71" y="932688"/>
              <a:ext cx="1076477" cy="645886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653141" y="1995974"/>
              <a:ext cx="2114286" cy="716643"/>
              <a:chOff x="616857" y="2531190"/>
              <a:chExt cx="2114286" cy="716643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616857" y="2531190"/>
                <a:ext cx="2104571" cy="71664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19287" y="2642682"/>
                <a:ext cx="2111856" cy="48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Pluggable Transport </a:t>
                </a:r>
              </a:p>
              <a:p>
                <a:pPr algn="ctr"/>
                <a:r>
                  <a:rPr lang="en-US" sz="1100" dirty="0" smtClean="0"/>
                  <a:t>Client</a:t>
                </a:r>
                <a:endParaRPr lang="en-US" sz="1100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31089" y="3126029"/>
              <a:ext cx="1454697" cy="915522"/>
              <a:chOff x="931089" y="3765557"/>
              <a:chExt cx="1454697" cy="915522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52500" y="3765557"/>
                <a:ext cx="1433286" cy="8073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31089" y="3852271"/>
                <a:ext cx="1447391" cy="828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JumpBox</a:t>
                </a:r>
                <a:endParaRPr lang="en-US" sz="1400" dirty="0" smtClean="0"/>
              </a:p>
              <a:p>
                <a:pPr algn="ctr"/>
                <a:r>
                  <a:rPr lang="en-US" sz="1400" dirty="0" smtClean="0"/>
                  <a:t>Daemon</a:t>
                </a:r>
              </a:p>
              <a:p>
                <a:endParaRPr lang="en-US" sz="14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07831" y="4365066"/>
              <a:ext cx="1932214" cy="889000"/>
              <a:chOff x="970906" y="5127446"/>
              <a:chExt cx="1932214" cy="889000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8571" y="5202993"/>
                <a:ext cx="609600" cy="609600"/>
              </a:xfrm>
              <a:prstGeom prst="rect">
                <a:avLst/>
              </a:prstGeom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970906" y="5127446"/>
                <a:ext cx="1932214" cy="889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639420" y="5286317"/>
                <a:ext cx="1197429" cy="51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err="1" smtClean="0"/>
                  <a:t>JumpBox</a:t>
                </a:r>
                <a:endParaRPr lang="en-US" sz="1200" dirty="0"/>
              </a:p>
              <a:p>
                <a:pPr algn="ctr"/>
                <a:r>
                  <a:rPr lang="en-US" sz="1200" dirty="0" smtClean="0"/>
                  <a:t>Plug-in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0286" y="707560"/>
              <a:ext cx="2966357" cy="47715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1505857" y="1639960"/>
              <a:ext cx="217714" cy="29921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own Arrow 56"/>
            <p:cNvSpPr/>
            <p:nvPr/>
          </p:nvSpPr>
          <p:spPr>
            <a:xfrm>
              <a:off x="1505857" y="2762926"/>
              <a:ext cx="217714" cy="29921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wn Arrow 57"/>
            <p:cNvSpPr/>
            <p:nvPr/>
          </p:nvSpPr>
          <p:spPr>
            <a:xfrm>
              <a:off x="1505857" y="4011285"/>
              <a:ext cx="217714" cy="29921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24224" y="1777790"/>
            <a:ext cx="216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(client)</a:t>
            </a:r>
            <a:endParaRPr lang="en-US" sz="14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6072140" y="1784157"/>
            <a:ext cx="2186764" cy="4252601"/>
            <a:chOff x="290286" y="707560"/>
            <a:chExt cx="2966357" cy="4771572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71" y="932688"/>
              <a:ext cx="1076477" cy="645886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653141" y="1995974"/>
              <a:ext cx="2114287" cy="716643"/>
              <a:chOff x="616857" y="2531190"/>
              <a:chExt cx="2114287" cy="716643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616857" y="2531190"/>
                <a:ext cx="2104571" cy="71664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19288" y="2642682"/>
                <a:ext cx="2111856" cy="48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Pluggable Transport</a:t>
                </a:r>
              </a:p>
              <a:p>
                <a:pPr algn="ctr"/>
                <a:r>
                  <a:rPr lang="en-US" sz="1100" dirty="0" smtClean="0"/>
                  <a:t>Server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707831" y="4365066"/>
              <a:ext cx="1932214" cy="889000"/>
              <a:chOff x="970906" y="5127446"/>
              <a:chExt cx="1932214" cy="8890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970906" y="5127446"/>
                <a:ext cx="1932214" cy="889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73089" y="5700859"/>
                <a:ext cx="1921139" cy="31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err="1" smtClean="0"/>
                  <a:t>mod_jumpbox</a:t>
                </a:r>
                <a:endParaRPr lang="en-US" sz="1200" dirty="0" smtClean="0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90286" y="707560"/>
              <a:ext cx="2966357" cy="47715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wn Arrow 72"/>
            <p:cNvSpPr/>
            <p:nvPr/>
          </p:nvSpPr>
          <p:spPr>
            <a:xfrm flipV="1">
              <a:off x="1505857" y="1639960"/>
              <a:ext cx="217714" cy="29921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wn Arrow 74"/>
            <p:cNvSpPr/>
            <p:nvPr/>
          </p:nvSpPr>
          <p:spPr>
            <a:xfrm flipV="1">
              <a:off x="1505857" y="2790630"/>
              <a:ext cx="227372" cy="1519866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073679" y="1807039"/>
            <a:ext cx="2178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(bridge)</a:t>
            </a:r>
            <a:endParaRPr lang="en-US" sz="1400" dirty="0"/>
          </a:p>
        </p:txBody>
      </p:sp>
      <p:sp>
        <p:nvSpPr>
          <p:cNvPr id="85" name="Down Arrow 84"/>
          <p:cNvSpPr/>
          <p:nvPr/>
        </p:nvSpPr>
        <p:spPr>
          <a:xfrm rot="5400000" flipV="1">
            <a:off x="4300441" y="3535218"/>
            <a:ext cx="151487" cy="379523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065982" y="6057515"/>
            <a:ext cx="219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Proxy Server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07291" y="6002097"/>
            <a:ext cx="219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Proxy User</a:t>
            </a:r>
            <a:endParaRPr lang="en-US" dirty="0"/>
          </a:p>
        </p:txBody>
      </p:sp>
      <p:sp>
        <p:nvSpPr>
          <p:cNvPr id="88" name="Cloud 87"/>
          <p:cNvSpPr/>
          <p:nvPr/>
        </p:nvSpPr>
        <p:spPr>
          <a:xfrm>
            <a:off x="3749547" y="1636851"/>
            <a:ext cx="1939283" cy="121872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049375" y="2047394"/>
            <a:ext cx="1393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Tor network</a:t>
            </a:r>
            <a:endParaRPr lang="en-US" sz="1100" dirty="0"/>
          </a:p>
        </p:txBody>
      </p:sp>
      <p:sp>
        <p:nvSpPr>
          <p:cNvPr id="91" name="Down Arrow 90"/>
          <p:cNvSpPr/>
          <p:nvPr/>
        </p:nvSpPr>
        <p:spPr>
          <a:xfrm rot="16200000" flipV="1">
            <a:off x="6102388" y="1914469"/>
            <a:ext cx="127307" cy="81587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3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Jumping the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5636"/>
            <a:ext cx="8229600" cy="1900527"/>
          </a:xfrm>
        </p:spPr>
        <p:txBody>
          <a:bodyPr/>
          <a:lstStyle/>
          <a:p>
            <a:r>
              <a:rPr lang="en-US" dirty="0" smtClean="0"/>
              <a:t>The browser plugin keeps on asking for new requests with XHR1.</a:t>
            </a:r>
          </a:p>
          <a:p>
            <a:r>
              <a:rPr lang="en-US" dirty="0" smtClean="0"/>
              <a:t>When it gets one, it sends it to the PTS with XHR2</a:t>
            </a:r>
          </a:p>
          <a:p>
            <a:r>
              <a:rPr lang="en-US" dirty="0" smtClean="0"/>
              <a:t>The result from the PTS is answered with XHR3</a:t>
            </a:r>
            <a:endParaRPr lang="en-US" dirty="0"/>
          </a:p>
        </p:txBody>
      </p:sp>
      <p:pic>
        <p:nvPicPr>
          <p:cNvPr id="7" name="Picture 6" descr="prox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2" y="1601739"/>
            <a:ext cx="83947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37249" y="2084339"/>
            <a:ext cx="4279514" cy="6172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7248" y="1939637"/>
            <a:ext cx="4279515" cy="13854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3394" y="3009515"/>
            <a:ext cx="4279515" cy="293254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3395" y="4341091"/>
            <a:ext cx="4279514" cy="16009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FTEProxy</a:t>
            </a:r>
            <a:r>
              <a:rPr lang="en-US" dirty="0" smtClean="0"/>
              <a:t> through </a:t>
            </a:r>
            <a:r>
              <a:rPr lang="en-US" dirty="0" err="1" smtClean="0"/>
              <a:t>JumpBox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cs typeface="Tahoma"/>
              </a:rPr>
              <a:t>Normal </a:t>
            </a:r>
            <a:r>
              <a:rPr lang="en-US" sz="1800" dirty="0" err="1" smtClean="0">
                <a:cs typeface="Tahoma"/>
              </a:rPr>
              <a:t>FTEproxy</a:t>
            </a:r>
            <a:r>
              <a:rPr lang="en-US" sz="1800" dirty="0" smtClean="0">
                <a:cs typeface="Tahoma"/>
              </a:rPr>
              <a:t> Request: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C</a:t>
            </a:r>
            <a:r>
              <a:rPr lang="en-US" sz="800" dirty="0">
                <a:latin typeface="Tahoma"/>
                <a:cs typeface="Tahoma"/>
              </a:rPr>
              <a:t>: GET /</a:t>
            </a:r>
            <a:r>
              <a:rPr lang="en-US" sz="800" dirty="0" err="1">
                <a:latin typeface="Tahoma"/>
                <a:cs typeface="Tahoma"/>
              </a:rPr>
              <a:t>GPcoEIlMxXBh</a:t>
            </a:r>
            <a:r>
              <a:rPr lang="en-US" sz="800" dirty="0">
                <a:latin typeface="Tahoma"/>
                <a:cs typeface="Tahoma"/>
              </a:rPr>
              <a:t>...&lt;base64-encoded-bytes&gt;...</a:t>
            </a:r>
            <a:r>
              <a:rPr lang="en-US" sz="800" dirty="0" err="1">
                <a:latin typeface="Tahoma"/>
                <a:cs typeface="Tahoma"/>
              </a:rPr>
              <a:t>LoQas</a:t>
            </a:r>
            <a:r>
              <a:rPr lang="en-US" sz="800" dirty="0">
                <a:latin typeface="Tahoma"/>
                <a:cs typeface="Tahoma"/>
              </a:rPr>
              <a:t> HTTP/1.1</a:t>
            </a:r>
          </a:p>
          <a:p>
            <a:pPr marL="0" indent="0">
              <a:buNone/>
            </a:pPr>
            <a:r>
              <a:rPr lang="en-US" sz="800" dirty="0">
                <a:latin typeface="Tahoma"/>
                <a:cs typeface="Tahoma"/>
              </a:rPr>
              <a:t>S: HTTP/1.1 200 OK</a:t>
            </a:r>
          </a:p>
          <a:p>
            <a:pPr marL="0" indent="0">
              <a:buNone/>
            </a:pPr>
            <a:r>
              <a:rPr lang="en-US" sz="800" dirty="0">
                <a:latin typeface="Tahoma"/>
                <a:cs typeface="Tahoma"/>
              </a:rPr>
              <a:t>S: Content-Type: H</a:t>
            </a:r>
          </a:p>
          <a:p>
            <a:pPr marL="0" indent="0">
              <a:buNone/>
            </a:pPr>
            <a:r>
              <a:rPr lang="en-US" sz="800" dirty="0">
                <a:latin typeface="Tahoma"/>
                <a:cs typeface="Tahoma"/>
              </a:rPr>
              <a:t>S:</a:t>
            </a:r>
          </a:p>
          <a:p>
            <a:pPr marL="0" indent="0">
              <a:buNone/>
            </a:pPr>
            <a:r>
              <a:rPr lang="en-US" sz="800" dirty="0">
                <a:latin typeface="Tahoma"/>
                <a:cs typeface="Tahoma"/>
              </a:rPr>
              <a:t>S: ....&lt;binary bytes</a:t>
            </a:r>
            <a:r>
              <a:rPr lang="en-US" sz="800" dirty="0" smtClean="0">
                <a:latin typeface="Tahoma"/>
                <a:cs typeface="Tahoma"/>
              </a:rPr>
              <a:t>&gt;…</a:t>
            </a:r>
            <a:endParaRPr lang="en-US" sz="1800" dirty="0" smtClean="0">
              <a:cs typeface="Tahoma"/>
            </a:endParaRPr>
          </a:p>
          <a:p>
            <a:pPr marL="0" indent="0">
              <a:buNone/>
            </a:pPr>
            <a:r>
              <a:rPr lang="en-US" sz="1800" dirty="0" err="1" smtClean="0">
                <a:cs typeface="Tahoma"/>
              </a:rPr>
              <a:t>FTEProxy</a:t>
            </a:r>
            <a:r>
              <a:rPr lang="en-US" sz="1800" dirty="0" smtClean="0">
                <a:cs typeface="Tahoma"/>
              </a:rPr>
              <a:t> through </a:t>
            </a:r>
            <a:r>
              <a:rPr lang="en-US" sz="1800" dirty="0" err="1" smtClean="0">
                <a:cs typeface="Tahoma"/>
              </a:rPr>
              <a:t>JumpBox</a:t>
            </a:r>
            <a:r>
              <a:rPr lang="en-US" sz="1800" dirty="0" smtClean="0">
                <a:cs typeface="Tahoma"/>
              </a:rPr>
              <a:t>:</a:t>
            </a:r>
            <a:endParaRPr lang="en-US" sz="1800" dirty="0">
              <a:cs typeface="Tahoma"/>
            </a:endParaRP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C: GET /Id5UdpnNYFB...&lt;base64-encoded-bytes&gt;...160VG HTTP/1.1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C: Host: </a:t>
            </a:r>
            <a:r>
              <a:rPr lang="en-US" sz="800" dirty="0" err="1" smtClean="0">
                <a:latin typeface="Tahoma"/>
                <a:cs typeface="Tahoma"/>
              </a:rPr>
              <a:t>example.com</a:t>
            </a:r>
            <a:endParaRPr lang="en-US" sz="800" dirty="0" smtClean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C: User-Agent: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C: Connection: keep-alive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C: Accept: text/html,...,application/</a:t>
            </a:r>
            <a:r>
              <a:rPr lang="en-US" sz="800" dirty="0" err="1" smtClean="0">
                <a:latin typeface="Tahoma"/>
                <a:cs typeface="Tahoma"/>
              </a:rPr>
              <a:t>xml;q</a:t>
            </a:r>
            <a:r>
              <a:rPr lang="en-US" sz="800" dirty="0" smtClean="0">
                <a:latin typeface="Tahoma"/>
                <a:cs typeface="Tahoma"/>
              </a:rPr>
              <a:t>=0.9,image/</a:t>
            </a:r>
            <a:r>
              <a:rPr lang="en-US" sz="800" dirty="0" err="1" smtClean="0">
                <a:latin typeface="Tahoma"/>
                <a:cs typeface="Tahoma"/>
              </a:rPr>
              <a:t>webp</a:t>
            </a:r>
            <a:r>
              <a:rPr lang="en-US" sz="800" dirty="0" smtClean="0">
                <a:latin typeface="Tahoma"/>
                <a:cs typeface="Tahoma"/>
              </a:rPr>
              <a:t>,*/*;q=0.8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C: User-Agent: Mozilla/5.0 ... Chrome/34.0.1833.5 Safari/537.36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C: </a:t>
            </a:r>
            <a:r>
              <a:rPr lang="en-US" sz="800" dirty="0" err="1" smtClean="0">
                <a:latin typeface="Tahoma"/>
                <a:cs typeface="Tahoma"/>
              </a:rPr>
              <a:t>Referer</a:t>
            </a:r>
            <a:r>
              <a:rPr lang="en-US" sz="800" dirty="0" smtClean="0">
                <a:latin typeface="Tahoma"/>
                <a:cs typeface="Tahoma"/>
              </a:rPr>
              <a:t>: http://</a:t>
            </a:r>
            <a:r>
              <a:rPr lang="en-US" sz="800" dirty="0" err="1" smtClean="0">
                <a:latin typeface="Tahoma"/>
                <a:cs typeface="Tahoma"/>
              </a:rPr>
              <a:t>www.example.com</a:t>
            </a:r>
            <a:r>
              <a:rPr lang="en-US" sz="800" dirty="0" smtClean="0">
                <a:latin typeface="Tahoma"/>
                <a:cs typeface="Tahoma"/>
              </a:rPr>
              <a:t>/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C: Accept-Encoding: </a:t>
            </a:r>
            <a:r>
              <a:rPr lang="en-US" sz="800" dirty="0" err="1" smtClean="0">
                <a:latin typeface="Tahoma"/>
                <a:cs typeface="Tahoma"/>
              </a:rPr>
              <a:t>gzip,deflate,sdch</a:t>
            </a:r>
            <a:endParaRPr lang="en-US" sz="800" dirty="0" smtClean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C: Accept-Language: </a:t>
            </a:r>
            <a:r>
              <a:rPr lang="en-US" sz="800" dirty="0" err="1" smtClean="0">
                <a:latin typeface="Tahoma"/>
                <a:cs typeface="Tahoma"/>
              </a:rPr>
              <a:t>en-US;q</a:t>
            </a:r>
            <a:r>
              <a:rPr lang="en-US" sz="800" dirty="0" smtClean="0">
                <a:latin typeface="Tahoma"/>
                <a:cs typeface="Tahoma"/>
              </a:rPr>
              <a:t>=0.8,en;q=0.2,de;q=0.2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 HTTP/1.1 200 OK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 Date: Thu, 01 Feb 2013 09:01:28 GMT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 Server: Apache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 Accept-Ranges: bytes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 Content-Length: 2529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 Keep-Alive: timeout=5, max=100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 Connection: Keep-Alive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 Content-Type: application/octets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 Content-Language: en-GB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</a:t>
            </a:r>
          </a:p>
          <a:p>
            <a:pPr marL="0" indent="0">
              <a:buNone/>
            </a:pPr>
            <a:r>
              <a:rPr lang="en-US" sz="800" dirty="0" smtClean="0">
                <a:latin typeface="Tahoma"/>
                <a:cs typeface="Tahoma"/>
              </a:rPr>
              <a:t>S: ....&lt;binary bytes&gt;...</a:t>
            </a:r>
          </a:p>
          <a:p>
            <a:pPr marL="0" indent="0">
              <a:buNone/>
            </a:pPr>
            <a:endParaRPr lang="en-US" sz="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009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Solves HTTP mimicry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header inconsistencies</a:t>
            </a:r>
          </a:p>
          <a:p>
            <a:pPr lvl="1"/>
            <a:r>
              <a:rPr lang="en-US" dirty="0" smtClean="0"/>
              <a:t>Case</a:t>
            </a:r>
            <a:r>
              <a:rPr lang="en-US" dirty="0"/>
              <a:t>, wrong/missing CRLF, extra chars, wrong parsing</a:t>
            </a:r>
            <a:endParaRPr lang="en-US" dirty="0" smtClean="0"/>
          </a:p>
          <a:p>
            <a:r>
              <a:rPr lang="en-US" dirty="0" smtClean="0"/>
              <a:t>HTTP URI encodings</a:t>
            </a:r>
          </a:p>
          <a:p>
            <a:pPr lvl="1"/>
            <a:r>
              <a:rPr lang="en-US" dirty="0" smtClean="0"/>
              <a:t>Hex </a:t>
            </a:r>
            <a:r>
              <a:rPr lang="en-US" dirty="0"/>
              <a:t>encoding, double hex encoding, %u encoding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HTTP content encodings </a:t>
            </a:r>
          </a:p>
          <a:p>
            <a:pPr lvl="1"/>
            <a:r>
              <a:rPr lang="en-US" dirty="0" err="1"/>
              <a:t>g</a:t>
            </a:r>
            <a:r>
              <a:rPr lang="en-US" dirty="0" err="1" smtClean="0"/>
              <a:t>zip</a:t>
            </a:r>
            <a:r>
              <a:rPr lang="en-US" dirty="0" smtClean="0"/>
              <a:t>, chunked encodings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Timing </a:t>
            </a:r>
            <a:r>
              <a:rPr lang="en-US" dirty="0" smtClean="0"/>
              <a:t>attacks</a:t>
            </a:r>
          </a:p>
          <a:p>
            <a:pPr lvl="1"/>
            <a:r>
              <a:rPr lang="en-US" dirty="0" smtClean="0"/>
              <a:t>Very difficult on the layer-7, especially as one does not know the speed of the client’s Internet connection</a:t>
            </a:r>
          </a:p>
          <a:p>
            <a:pPr marL="57150" indent="0">
              <a:buNone/>
            </a:pPr>
            <a:r>
              <a:rPr lang="en-US" dirty="0" err="1" smtClean="0"/>
              <a:t>JumpBox</a:t>
            </a:r>
            <a:r>
              <a:rPr lang="en-US" dirty="0" smtClean="0"/>
              <a:t> uses a standard Browser (Chrome) and a normal Server (Apache), hence they handle these issues for us.</a:t>
            </a:r>
          </a:p>
        </p:txBody>
      </p:sp>
    </p:spTree>
    <p:extLst>
      <p:ext uri="{BB962C8B-B14F-4D97-AF65-F5344CB8AC3E}">
        <p14:creationId xmlns:p14="http://schemas.microsoft.com/office/powerpoint/2010/main" val="1043044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that are not </a:t>
            </a:r>
            <a:r>
              <a:rPr lang="en-US" dirty="0" smtClean="0"/>
              <a:t>solved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Replay </a:t>
            </a:r>
            <a:r>
              <a:rPr lang="en-US" dirty="0" smtClean="0"/>
              <a:t>attacks</a:t>
            </a:r>
            <a:endParaRPr lang="en-US" dirty="0"/>
          </a:p>
          <a:p>
            <a:pPr lvl="1"/>
            <a:r>
              <a:rPr lang="en-US" dirty="0" smtClean="0"/>
              <a:t>Replaying HTTP requests and checking for consistent results; </a:t>
            </a:r>
            <a:r>
              <a:rPr lang="en-US" dirty="0" err="1" smtClean="0"/>
              <a:t>JumpBox</a:t>
            </a:r>
            <a:r>
              <a:rPr lang="en-US" dirty="0" smtClean="0"/>
              <a:t> does not solve this, a cache could, or the PT has to handle it.</a:t>
            </a:r>
          </a:p>
          <a:p>
            <a:r>
              <a:rPr lang="en-US" dirty="0"/>
              <a:t>Content-Injection </a:t>
            </a:r>
            <a:r>
              <a:rPr lang="en-US" dirty="0" smtClean="0"/>
              <a:t>attacks</a:t>
            </a:r>
          </a:p>
          <a:p>
            <a:pPr lvl="1"/>
            <a:r>
              <a:rPr lang="en-US" dirty="0" smtClean="0"/>
              <a:t>We require the PT to detect and handle these issues.</a:t>
            </a:r>
          </a:p>
          <a:p>
            <a:r>
              <a:rPr lang="en-US" dirty="0"/>
              <a:t>Content-Rendering attacks </a:t>
            </a:r>
          </a:p>
          <a:p>
            <a:pPr lvl="1"/>
            <a:r>
              <a:rPr lang="en-US" dirty="0" err="1" smtClean="0"/>
              <a:t>JumpBox</a:t>
            </a:r>
            <a:r>
              <a:rPr lang="en-US" dirty="0" smtClean="0"/>
              <a:t> does not render content, hence we also do not fetch any images/CSS/</a:t>
            </a:r>
            <a:r>
              <a:rPr lang="en-US" dirty="0" err="1" smtClean="0"/>
              <a:t>javascript</a:t>
            </a:r>
            <a:r>
              <a:rPr lang="en-US" dirty="0" smtClean="0"/>
              <a:t> that have been added by an adversary and that they require to be run to detect that the user is real.</a:t>
            </a:r>
          </a:p>
          <a:p>
            <a:pPr lvl="1"/>
            <a:r>
              <a:rPr lang="en-US" dirty="0" smtClean="0"/>
              <a:t>Due to caching possibilities and or </a:t>
            </a:r>
            <a:r>
              <a:rPr lang="en-US" dirty="0" err="1" smtClean="0"/>
              <a:t>NoScript</a:t>
            </a:r>
            <a:r>
              <a:rPr lang="en-US" dirty="0" smtClean="0"/>
              <a:t> should not be a big concern.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2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JumpBox</a:t>
            </a:r>
            <a:r>
              <a:rPr lang="en-US" dirty="0" smtClean="0"/>
              <a:t> cannot protect against rogue CAs</a:t>
            </a:r>
          </a:p>
          <a:p>
            <a:pPr lvl="1"/>
            <a:r>
              <a:rPr lang="en-US" dirty="0" smtClean="0"/>
              <a:t>There are various projects that attempt to solve this: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HTTPS Everywhere uses data from EFF’s SSL Observatory</a:t>
            </a:r>
          </a:p>
          <a:p>
            <a:r>
              <a:rPr lang="en-US" dirty="0" smtClean="0"/>
              <a:t>The browser can be configured for HSTS and Certificate Pinning to solve a part of these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8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JumpBox</a:t>
            </a:r>
            <a:r>
              <a:rPr lang="en-US" dirty="0" smtClean="0"/>
              <a:t> does not protect against broken requests.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HTTP parsing libraries just search for a \n in the HTTP headers and see that as a line ending, while officially it is CRLF (\r\n)</a:t>
            </a:r>
          </a:p>
          <a:p>
            <a:pPr lvl="1"/>
            <a:r>
              <a:rPr lang="en-US" dirty="0" smtClean="0"/>
              <a:t>Some HTTP parsing libraries search for the name of the header, but ignore to check if it is starting at the beginning of the line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“Accept-Encoding” matches “X-Accept-Encoding: something”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These are PT issues though, that they need to resolve by implementing these portions properly.</a:t>
            </a:r>
          </a:p>
          <a:p>
            <a:r>
              <a:rPr lang="en-US" dirty="0" err="1" smtClean="0"/>
              <a:t>JumpBox</a:t>
            </a:r>
            <a:r>
              <a:rPr lang="en-US" dirty="0" smtClean="0"/>
              <a:t> only supports GET, HEAD and POST requests, others receive a HTTP 405 from Apache.</a:t>
            </a:r>
          </a:p>
          <a:p>
            <a:r>
              <a:rPr lang="en-US" dirty="0" smtClean="0"/>
              <a:t>Only supports MIME types that AJAX supports.</a:t>
            </a:r>
          </a:p>
        </p:txBody>
      </p:sp>
    </p:spTree>
    <p:extLst>
      <p:ext uri="{BB962C8B-B14F-4D97-AF65-F5344CB8AC3E}">
        <p14:creationId xmlns:p14="http://schemas.microsoft.com/office/powerpoint/2010/main" val="2478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GB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0" y="2153638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 b="0" dirty="0"/>
          </a:p>
          <a:p>
            <a:pPr algn="ctr">
              <a:spcBef>
                <a:spcPct val="50000"/>
              </a:spcBef>
            </a:pPr>
            <a:endParaRPr lang="nl-NL" sz="1200" b="0" dirty="0"/>
          </a:p>
          <a:p>
            <a:pPr algn="ctr">
              <a:spcBef>
                <a:spcPct val="50000"/>
              </a:spcBef>
            </a:pPr>
            <a:r>
              <a:rPr lang="nl-NL" sz="2400" dirty="0"/>
              <a:t>Jeroen </a:t>
            </a:r>
            <a:r>
              <a:rPr lang="nl-NL" sz="2400" dirty="0" smtClean="0"/>
              <a:t>Massar</a:t>
            </a:r>
          </a:p>
          <a:p>
            <a:pPr algn="ctr">
              <a:spcBef>
                <a:spcPct val="50000"/>
              </a:spcBef>
            </a:pPr>
            <a:r>
              <a:rPr lang="nl-NL" b="0" dirty="0">
                <a:hlinkClick r:id="rId2"/>
              </a:rPr>
              <a:t>massar@</a:t>
            </a:r>
            <a:r>
              <a:rPr lang="nl-NL" b="0" dirty="0" smtClean="0">
                <a:hlinkClick r:id="rId2"/>
              </a:rPr>
              <a:t>fsi.io</a:t>
            </a:r>
            <a:endParaRPr lang="nl-NL" sz="2400" dirty="0"/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3"/>
              </a:rPr>
              <a:t>https:</a:t>
            </a:r>
            <a:r>
              <a:rPr lang="nl-NL" b="0" dirty="0">
                <a:hlinkClick r:id="rId3"/>
              </a:rPr>
              <a:t>//</a:t>
            </a:r>
            <a:r>
              <a:rPr lang="nl-NL" b="0" dirty="0" smtClean="0">
                <a:hlinkClick r:id="rId3"/>
              </a:rPr>
              <a:t>www.farsightsecurity.com/</a:t>
            </a:r>
            <a:endParaRPr lang="nl-NL" b="0" dirty="0"/>
          </a:p>
          <a:p>
            <a:pPr algn="ctr">
              <a:spcBef>
                <a:spcPct val="50000"/>
              </a:spcBef>
            </a:pPr>
            <a:endParaRPr lang="nl-NL" b="0" dirty="0"/>
          </a:p>
          <a:p>
            <a:pPr algn="ctr">
              <a:spcBef>
                <a:spcPct val="50000"/>
              </a:spcBef>
            </a:pPr>
            <a:endParaRPr lang="nl-NL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841472" y="2203450"/>
            <a:ext cx="7397001" cy="278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like to thank: Drew </a:t>
            </a:r>
            <a:r>
              <a:rPr lang="en-US" dirty="0"/>
              <a:t>Dean, Roger </a:t>
            </a:r>
            <a:r>
              <a:rPr lang="en-US" dirty="0" err="1"/>
              <a:t>Dingledine</a:t>
            </a:r>
            <a:r>
              <a:rPr lang="en-US" dirty="0"/>
              <a:t>, Mike Lynn, Dodge </a:t>
            </a:r>
            <a:r>
              <a:rPr lang="en-US" dirty="0" smtClean="0"/>
              <a:t>Mumford and Paul </a:t>
            </a:r>
            <a:r>
              <a:rPr lang="en-US" dirty="0" err="1" smtClean="0"/>
              <a:t>Vixie</a:t>
            </a:r>
            <a:r>
              <a:rPr lang="en-US" dirty="0"/>
              <a:t> </a:t>
            </a:r>
            <a:r>
              <a:rPr lang="en-US" dirty="0" smtClean="0"/>
              <a:t>for their contributions and insights to this project.</a:t>
            </a:r>
          </a:p>
        </p:txBody>
      </p:sp>
    </p:spTree>
    <p:extLst>
      <p:ext uri="{BB962C8B-B14F-4D97-AF65-F5344CB8AC3E}">
        <p14:creationId xmlns:p14="http://schemas.microsoft.com/office/powerpoint/2010/main" val="238370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 1/3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8" y="1421881"/>
            <a:ext cx="7839344" cy="50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Works: 2/3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66" y="1421881"/>
            <a:ext cx="7838468" cy="50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Works: 3/3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29" y="1419296"/>
            <a:ext cx="7837741" cy="50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Tor gets blocked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29" y="1419296"/>
            <a:ext cx="7837741" cy="5010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151130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Blocked</a:t>
            </a:r>
            <a:endParaRPr lang="en-US" sz="2400" dirty="0"/>
          </a:p>
        </p:txBody>
      </p:sp>
      <p:sp>
        <p:nvSpPr>
          <p:cNvPr id="7" name="Lightning Bolt 6"/>
          <p:cNvSpPr/>
          <p:nvPr/>
        </p:nvSpPr>
        <p:spPr bwMode="auto">
          <a:xfrm>
            <a:off x="2222500" y="2260600"/>
            <a:ext cx="1270000" cy="10668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22000" sy="122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300" y="3556000"/>
            <a:ext cx="27686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Networks that are hostile against Tor recognize it based on Fingerprinting the connections, IP addresses involved and other techniques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308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Pluggable Transports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29" y="1419296"/>
            <a:ext cx="7837741" cy="5010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151130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Plugging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9300" y="3556000"/>
            <a:ext cx="27686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tunnel the first connection with a Pluggable Transport, tunneling over HTTP etc.</a:t>
            </a:r>
          </a:p>
          <a:p>
            <a:r>
              <a:rPr lang="en-US" sz="1600" dirty="0" smtClean="0"/>
              <a:t>The first Tor link goes through this connection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0" name="Freeform 9"/>
          <p:cNvSpPr/>
          <p:nvPr/>
        </p:nvSpPr>
        <p:spPr>
          <a:xfrm>
            <a:off x="1879600" y="2323124"/>
            <a:ext cx="3949700" cy="1563076"/>
          </a:xfrm>
          <a:custGeom>
            <a:avLst/>
            <a:gdLst>
              <a:gd name="connsiteX0" fmla="*/ 0 w 3949700"/>
              <a:gd name="connsiteY0" fmla="*/ 762976 h 1563076"/>
              <a:gd name="connsiteX1" fmla="*/ 533400 w 3949700"/>
              <a:gd name="connsiteY1" fmla="*/ 775676 h 1563076"/>
              <a:gd name="connsiteX2" fmla="*/ 571500 w 3949700"/>
              <a:gd name="connsiteY2" fmla="*/ 788376 h 1563076"/>
              <a:gd name="connsiteX3" fmla="*/ 774700 w 3949700"/>
              <a:gd name="connsiteY3" fmla="*/ 801076 h 1563076"/>
              <a:gd name="connsiteX4" fmla="*/ 914400 w 3949700"/>
              <a:gd name="connsiteY4" fmla="*/ 762976 h 1563076"/>
              <a:gd name="connsiteX5" fmla="*/ 927100 w 3949700"/>
              <a:gd name="connsiteY5" fmla="*/ 724876 h 1563076"/>
              <a:gd name="connsiteX6" fmla="*/ 990600 w 3949700"/>
              <a:gd name="connsiteY6" fmla="*/ 648676 h 1563076"/>
              <a:gd name="connsiteX7" fmla="*/ 1028700 w 3949700"/>
              <a:gd name="connsiteY7" fmla="*/ 635976 h 1563076"/>
              <a:gd name="connsiteX8" fmla="*/ 1054100 w 3949700"/>
              <a:gd name="connsiteY8" fmla="*/ 597876 h 1563076"/>
              <a:gd name="connsiteX9" fmla="*/ 1066800 w 3949700"/>
              <a:gd name="connsiteY9" fmla="*/ 559776 h 1563076"/>
              <a:gd name="connsiteX10" fmla="*/ 1104900 w 3949700"/>
              <a:gd name="connsiteY10" fmla="*/ 521676 h 1563076"/>
              <a:gd name="connsiteX11" fmla="*/ 1193800 w 3949700"/>
              <a:gd name="connsiteY11" fmla="*/ 420076 h 1563076"/>
              <a:gd name="connsiteX12" fmla="*/ 1257300 w 3949700"/>
              <a:gd name="connsiteY12" fmla="*/ 356576 h 1563076"/>
              <a:gd name="connsiteX13" fmla="*/ 1333500 w 3949700"/>
              <a:gd name="connsiteY13" fmla="*/ 331176 h 1563076"/>
              <a:gd name="connsiteX14" fmla="*/ 1358900 w 3949700"/>
              <a:gd name="connsiteY14" fmla="*/ 293076 h 1563076"/>
              <a:gd name="connsiteX15" fmla="*/ 1473200 w 3949700"/>
              <a:gd name="connsiteY15" fmla="*/ 204176 h 1563076"/>
              <a:gd name="connsiteX16" fmla="*/ 1511300 w 3949700"/>
              <a:gd name="connsiteY16" fmla="*/ 178776 h 1563076"/>
              <a:gd name="connsiteX17" fmla="*/ 1562100 w 3949700"/>
              <a:gd name="connsiteY17" fmla="*/ 166076 h 1563076"/>
              <a:gd name="connsiteX18" fmla="*/ 1600200 w 3949700"/>
              <a:gd name="connsiteY18" fmla="*/ 140676 h 1563076"/>
              <a:gd name="connsiteX19" fmla="*/ 1765300 w 3949700"/>
              <a:gd name="connsiteY19" fmla="*/ 115276 h 1563076"/>
              <a:gd name="connsiteX20" fmla="*/ 1841500 w 3949700"/>
              <a:gd name="connsiteY20" fmla="*/ 77176 h 1563076"/>
              <a:gd name="connsiteX21" fmla="*/ 2082800 w 3949700"/>
              <a:gd name="connsiteY21" fmla="*/ 51776 h 1563076"/>
              <a:gd name="connsiteX22" fmla="*/ 2171700 w 3949700"/>
              <a:gd name="connsiteY22" fmla="*/ 39076 h 1563076"/>
              <a:gd name="connsiteX23" fmla="*/ 2565400 w 3949700"/>
              <a:gd name="connsiteY23" fmla="*/ 26376 h 1563076"/>
              <a:gd name="connsiteX24" fmla="*/ 2616200 w 3949700"/>
              <a:gd name="connsiteY24" fmla="*/ 13676 h 1563076"/>
              <a:gd name="connsiteX25" fmla="*/ 3022600 w 3949700"/>
              <a:gd name="connsiteY25" fmla="*/ 13676 h 1563076"/>
              <a:gd name="connsiteX26" fmla="*/ 3162300 w 3949700"/>
              <a:gd name="connsiteY26" fmla="*/ 51776 h 1563076"/>
              <a:gd name="connsiteX27" fmla="*/ 3213100 w 3949700"/>
              <a:gd name="connsiteY27" fmla="*/ 64476 h 1563076"/>
              <a:gd name="connsiteX28" fmla="*/ 3327400 w 3949700"/>
              <a:gd name="connsiteY28" fmla="*/ 102576 h 1563076"/>
              <a:gd name="connsiteX29" fmla="*/ 3365500 w 3949700"/>
              <a:gd name="connsiteY29" fmla="*/ 115276 h 1563076"/>
              <a:gd name="connsiteX30" fmla="*/ 3492500 w 3949700"/>
              <a:gd name="connsiteY30" fmla="*/ 166076 h 1563076"/>
              <a:gd name="connsiteX31" fmla="*/ 3632200 w 3949700"/>
              <a:gd name="connsiteY31" fmla="*/ 178776 h 1563076"/>
              <a:gd name="connsiteX32" fmla="*/ 3746500 w 3949700"/>
              <a:gd name="connsiteY32" fmla="*/ 242276 h 1563076"/>
              <a:gd name="connsiteX33" fmla="*/ 3784600 w 3949700"/>
              <a:gd name="connsiteY33" fmla="*/ 267676 h 1563076"/>
              <a:gd name="connsiteX34" fmla="*/ 3822700 w 3949700"/>
              <a:gd name="connsiteY34" fmla="*/ 343876 h 1563076"/>
              <a:gd name="connsiteX35" fmla="*/ 3860800 w 3949700"/>
              <a:gd name="connsiteY35" fmla="*/ 369276 h 1563076"/>
              <a:gd name="connsiteX36" fmla="*/ 3873500 w 3949700"/>
              <a:gd name="connsiteY36" fmla="*/ 407376 h 1563076"/>
              <a:gd name="connsiteX37" fmla="*/ 3924300 w 3949700"/>
              <a:gd name="connsiteY37" fmla="*/ 483576 h 1563076"/>
              <a:gd name="connsiteX38" fmla="*/ 3949700 w 3949700"/>
              <a:gd name="connsiteY38" fmla="*/ 559776 h 1563076"/>
              <a:gd name="connsiteX39" fmla="*/ 3937000 w 3949700"/>
              <a:gd name="connsiteY39" fmla="*/ 788376 h 1563076"/>
              <a:gd name="connsiteX40" fmla="*/ 3911600 w 3949700"/>
              <a:gd name="connsiteY40" fmla="*/ 864576 h 1563076"/>
              <a:gd name="connsiteX41" fmla="*/ 3898900 w 3949700"/>
              <a:gd name="connsiteY41" fmla="*/ 902676 h 1563076"/>
              <a:gd name="connsiteX42" fmla="*/ 3873500 w 3949700"/>
              <a:gd name="connsiteY42" fmla="*/ 940776 h 1563076"/>
              <a:gd name="connsiteX43" fmla="*/ 3860800 w 3949700"/>
              <a:gd name="connsiteY43" fmla="*/ 978876 h 1563076"/>
              <a:gd name="connsiteX44" fmla="*/ 3822700 w 3949700"/>
              <a:gd name="connsiteY44" fmla="*/ 1016976 h 1563076"/>
              <a:gd name="connsiteX45" fmla="*/ 3746500 w 3949700"/>
              <a:gd name="connsiteY45" fmla="*/ 1169376 h 1563076"/>
              <a:gd name="connsiteX46" fmla="*/ 3708400 w 3949700"/>
              <a:gd name="connsiteY46" fmla="*/ 1182076 h 1563076"/>
              <a:gd name="connsiteX47" fmla="*/ 3606800 w 3949700"/>
              <a:gd name="connsiteY47" fmla="*/ 1296376 h 1563076"/>
              <a:gd name="connsiteX48" fmla="*/ 3530600 w 3949700"/>
              <a:gd name="connsiteY48" fmla="*/ 1347176 h 1563076"/>
              <a:gd name="connsiteX49" fmla="*/ 3454400 w 3949700"/>
              <a:gd name="connsiteY49" fmla="*/ 1410676 h 1563076"/>
              <a:gd name="connsiteX50" fmla="*/ 3429000 w 3949700"/>
              <a:gd name="connsiteY50" fmla="*/ 1448776 h 1563076"/>
              <a:gd name="connsiteX51" fmla="*/ 3390900 w 3949700"/>
              <a:gd name="connsiteY51" fmla="*/ 1474176 h 1563076"/>
              <a:gd name="connsiteX52" fmla="*/ 3378200 w 3949700"/>
              <a:gd name="connsiteY52" fmla="*/ 1512276 h 1563076"/>
              <a:gd name="connsiteX53" fmla="*/ 3340100 w 3949700"/>
              <a:gd name="connsiteY53" fmla="*/ 1550376 h 1563076"/>
              <a:gd name="connsiteX54" fmla="*/ 3327400 w 3949700"/>
              <a:gd name="connsiteY54" fmla="*/ 1563076 h 156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949700" h="1563076">
                <a:moveTo>
                  <a:pt x="0" y="762976"/>
                </a:moveTo>
                <a:cubicBezTo>
                  <a:pt x="177800" y="767209"/>
                  <a:pt x="355725" y="767779"/>
                  <a:pt x="533400" y="775676"/>
                </a:cubicBezTo>
                <a:cubicBezTo>
                  <a:pt x="546774" y="776270"/>
                  <a:pt x="558187" y="786975"/>
                  <a:pt x="571500" y="788376"/>
                </a:cubicBezTo>
                <a:cubicBezTo>
                  <a:pt x="638993" y="795480"/>
                  <a:pt x="706967" y="796843"/>
                  <a:pt x="774700" y="801076"/>
                </a:cubicBezTo>
                <a:cubicBezTo>
                  <a:pt x="814345" y="796120"/>
                  <a:pt x="882382" y="802998"/>
                  <a:pt x="914400" y="762976"/>
                </a:cubicBezTo>
                <a:cubicBezTo>
                  <a:pt x="922763" y="752523"/>
                  <a:pt x="921113" y="736850"/>
                  <a:pt x="927100" y="724876"/>
                </a:cubicBezTo>
                <a:cubicBezTo>
                  <a:pt x="938814" y="701448"/>
                  <a:pt x="969534" y="662720"/>
                  <a:pt x="990600" y="648676"/>
                </a:cubicBezTo>
                <a:cubicBezTo>
                  <a:pt x="1001739" y="641250"/>
                  <a:pt x="1016000" y="640209"/>
                  <a:pt x="1028700" y="635976"/>
                </a:cubicBezTo>
                <a:cubicBezTo>
                  <a:pt x="1037167" y="623276"/>
                  <a:pt x="1047274" y="611528"/>
                  <a:pt x="1054100" y="597876"/>
                </a:cubicBezTo>
                <a:cubicBezTo>
                  <a:pt x="1060087" y="585902"/>
                  <a:pt x="1059374" y="570915"/>
                  <a:pt x="1066800" y="559776"/>
                </a:cubicBezTo>
                <a:cubicBezTo>
                  <a:pt x="1076763" y="544832"/>
                  <a:pt x="1093873" y="535853"/>
                  <a:pt x="1104900" y="521676"/>
                </a:cubicBezTo>
                <a:cubicBezTo>
                  <a:pt x="1184682" y="419099"/>
                  <a:pt x="1120042" y="469248"/>
                  <a:pt x="1193800" y="420076"/>
                </a:cubicBezTo>
                <a:cubicBezTo>
                  <a:pt x="1216972" y="385318"/>
                  <a:pt x="1217195" y="374401"/>
                  <a:pt x="1257300" y="356576"/>
                </a:cubicBezTo>
                <a:cubicBezTo>
                  <a:pt x="1281766" y="345702"/>
                  <a:pt x="1333500" y="331176"/>
                  <a:pt x="1333500" y="331176"/>
                </a:cubicBezTo>
                <a:cubicBezTo>
                  <a:pt x="1341967" y="318476"/>
                  <a:pt x="1349129" y="304802"/>
                  <a:pt x="1358900" y="293076"/>
                </a:cubicBezTo>
                <a:cubicBezTo>
                  <a:pt x="1396204" y="248312"/>
                  <a:pt x="1420098" y="239577"/>
                  <a:pt x="1473200" y="204176"/>
                </a:cubicBezTo>
                <a:cubicBezTo>
                  <a:pt x="1485900" y="195709"/>
                  <a:pt x="1496492" y="182478"/>
                  <a:pt x="1511300" y="178776"/>
                </a:cubicBezTo>
                <a:lnTo>
                  <a:pt x="1562100" y="166076"/>
                </a:lnTo>
                <a:cubicBezTo>
                  <a:pt x="1574800" y="157609"/>
                  <a:pt x="1586171" y="146689"/>
                  <a:pt x="1600200" y="140676"/>
                </a:cubicBezTo>
                <a:cubicBezTo>
                  <a:pt x="1638696" y="124178"/>
                  <a:pt x="1742354" y="117826"/>
                  <a:pt x="1765300" y="115276"/>
                </a:cubicBezTo>
                <a:cubicBezTo>
                  <a:pt x="1792271" y="97295"/>
                  <a:pt x="1808450" y="81683"/>
                  <a:pt x="1841500" y="77176"/>
                </a:cubicBezTo>
                <a:cubicBezTo>
                  <a:pt x="1921636" y="66248"/>
                  <a:pt x="2002735" y="63214"/>
                  <a:pt x="2082800" y="51776"/>
                </a:cubicBezTo>
                <a:cubicBezTo>
                  <a:pt x="2112433" y="47543"/>
                  <a:pt x="2141807" y="40649"/>
                  <a:pt x="2171700" y="39076"/>
                </a:cubicBezTo>
                <a:cubicBezTo>
                  <a:pt x="2302820" y="32175"/>
                  <a:pt x="2434167" y="30609"/>
                  <a:pt x="2565400" y="26376"/>
                </a:cubicBezTo>
                <a:cubicBezTo>
                  <a:pt x="2582333" y="22143"/>
                  <a:pt x="2598948" y="16330"/>
                  <a:pt x="2616200" y="13676"/>
                </a:cubicBezTo>
                <a:cubicBezTo>
                  <a:pt x="2781631" y="-11775"/>
                  <a:pt x="2808467" y="4366"/>
                  <a:pt x="3022600" y="13676"/>
                </a:cubicBezTo>
                <a:cubicBezTo>
                  <a:pt x="3093818" y="37415"/>
                  <a:pt x="3047713" y="23129"/>
                  <a:pt x="3162300" y="51776"/>
                </a:cubicBezTo>
                <a:cubicBezTo>
                  <a:pt x="3179233" y="56009"/>
                  <a:pt x="3196541" y="58956"/>
                  <a:pt x="3213100" y="64476"/>
                </a:cubicBezTo>
                <a:lnTo>
                  <a:pt x="3327400" y="102576"/>
                </a:lnTo>
                <a:cubicBezTo>
                  <a:pt x="3340100" y="106809"/>
                  <a:pt x="3353526" y="109289"/>
                  <a:pt x="3365500" y="115276"/>
                </a:cubicBezTo>
                <a:cubicBezTo>
                  <a:pt x="3400792" y="132922"/>
                  <a:pt x="3454138" y="162589"/>
                  <a:pt x="3492500" y="166076"/>
                </a:cubicBezTo>
                <a:lnTo>
                  <a:pt x="3632200" y="178776"/>
                </a:lnTo>
                <a:cubicBezTo>
                  <a:pt x="3699260" y="201129"/>
                  <a:pt x="3659161" y="184050"/>
                  <a:pt x="3746500" y="242276"/>
                </a:cubicBezTo>
                <a:lnTo>
                  <a:pt x="3784600" y="267676"/>
                </a:lnTo>
                <a:cubicBezTo>
                  <a:pt x="3794929" y="298664"/>
                  <a:pt x="3798081" y="319257"/>
                  <a:pt x="3822700" y="343876"/>
                </a:cubicBezTo>
                <a:cubicBezTo>
                  <a:pt x="3833493" y="354669"/>
                  <a:pt x="3848100" y="360809"/>
                  <a:pt x="3860800" y="369276"/>
                </a:cubicBezTo>
                <a:cubicBezTo>
                  <a:pt x="3865033" y="381976"/>
                  <a:pt x="3866999" y="395674"/>
                  <a:pt x="3873500" y="407376"/>
                </a:cubicBezTo>
                <a:cubicBezTo>
                  <a:pt x="3888325" y="434061"/>
                  <a:pt x="3914647" y="454616"/>
                  <a:pt x="3924300" y="483576"/>
                </a:cubicBezTo>
                <a:lnTo>
                  <a:pt x="3949700" y="559776"/>
                </a:lnTo>
                <a:cubicBezTo>
                  <a:pt x="3945467" y="635976"/>
                  <a:pt x="3946466" y="712648"/>
                  <a:pt x="3937000" y="788376"/>
                </a:cubicBezTo>
                <a:cubicBezTo>
                  <a:pt x="3933679" y="814943"/>
                  <a:pt x="3920067" y="839176"/>
                  <a:pt x="3911600" y="864576"/>
                </a:cubicBezTo>
                <a:cubicBezTo>
                  <a:pt x="3907367" y="877276"/>
                  <a:pt x="3906326" y="891537"/>
                  <a:pt x="3898900" y="902676"/>
                </a:cubicBezTo>
                <a:cubicBezTo>
                  <a:pt x="3890433" y="915376"/>
                  <a:pt x="3880326" y="927124"/>
                  <a:pt x="3873500" y="940776"/>
                </a:cubicBezTo>
                <a:cubicBezTo>
                  <a:pt x="3867513" y="952750"/>
                  <a:pt x="3868226" y="967737"/>
                  <a:pt x="3860800" y="978876"/>
                </a:cubicBezTo>
                <a:cubicBezTo>
                  <a:pt x="3850837" y="993820"/>
                  <a:pt x="3835400" y="1004276"/>
                  <a:pt x="3822700" y="1016976"/>
                </a:cubicBezTo>
                <a:cubicBezTo>
                  <a:pt x="3812838" y="1046562"/>
                  <a:pt x="3783429" y="1157066"/>
                  <a:pt x="3746500" y="1169376"/>
                </a:cubicBezTo>
                <a:lnTo>
                  <a:pt x="3708400" y="1182076"/>
                </a:lnTo>
                <a:cubicBezTo>
                  <a:pt x="3677861" y="1227885"/>
                  <a:pt x="3658996" y="1261579"/>
                  <a:pt x="3606800" y="1296376"/>
                </a:cubicBezTo>
                <a:cubicBezTo>
                  <a:pt x="3581400" y="1313309"/>
                  <a:pt x="3552186" y="1325590"/>
                  <a:pt x="3530600" y="1347176"/>
                </a:cubicBezTo>
                <a:cubicBezTo>
                  <a:pt x="3481707" y="1396069"/>
                  <a:pt x="3507444" y="1375313"/>
                  <a:pt x="3454400" y="1410676"/>
                </a:cubicBezTo>
                <a:cubicBezTo>
                  <a:pt x="3445933" y="1423376"/>
                  <a:pt x="3439793" y="1437983"/>
                  <a:pt x="3429000" y="1448776"/>
                </a:cubicBezTo>
                <a:cubicBezTo>
                  <a:pt x="3418207" y="1459569"/>
                  <a:pt x="3400435" y="1462257"/>
                  <a:pt x="3390900" y="1474176"/>
                </a:cubicBezTo>
                <a:cubicBezTo>
                  <a:pt x="3382537" y="1484629"/>
                  <a:pt x="3385626" y="1501137"/>
                  <a:pt x="3378200" y="1512276"/>
                </a:cubicBezTo>
                <a:cubicBezTo>
                  <a:pt x="3368237" y="1527220"/>
                  <a:pt x="3352800" y="1537676"/>
                  <a:pt x="3340100" y="1550376"/>
                </a:cubicBezTo>
                <a:lnTo>
                  <a:pt x="3327400" y="1563076"/>
                </a:lnTo>
              </a:path>
            </a:pathLst>
          </a:custGeom>
          <a:ln w="139700">
            <a:solidFill>
              <a:srgbClr val="FF0000"/>
            </a:solidFill>
            <a:headEnd type="triangle"/>
            <a:tailEnd type="triangle"/>
          </a:ln>
          <a:effectLst>
            <a:glow rad="101600">
              <a:srgbClr val="FFFF00">
                <a:alpha val="75000"/>
              </a:srgbClr>
            </a:glow>
            <a:outerShdw blurRad="50800" dist="38100" dir="2700000" sx="102000" sy="102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540500" y="2438400"/>
            <a:ext cx="393700" cy="1981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3900" y="2413000"/>
            <a:ext cx="101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PT link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460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Pluggable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1200" cy="4525963"/>
          </a:xfrm>
        </p:spPr>
        <p:txBody>
          <a:bodyPr/>
          <a:lstStyle/>
          <a:p>
            <a:r>
              <a:rPr lang="en-US" dirty="0" err="1" smtClean="0"/>
              <a:t>Obfsproxy</a:t>
            </a:r>
            <a:endParaRPr lang="en-US" dirty="0" smtClean="0"/>
          </a:p>
          <a:p>
            <a:pPr lvl="1"/>
            <a:r>
              <a:rPr lang="en-US" dirty="0" smtClean="0"/>
              <a:t>Obfuscates bits of the Tor connection avoiding fingerprinting</a:t>
            </a:r>
          </a:p>
          <a:p>
            <a:r>
              <a:rPr lang="en-US" dirty="0" err="1" smtClean="0"/>
              <a:t>StegoTorus</a:t>
            </a:r>
            <a:endParaRPr lang="en-US" dirty="0" smtClean="0"/>
          </a:p>
          <a:p>
            <a:pPr lvl="1"/>
            <a:r>
              <a:rPr lang="en-US" dirty="0" smtClean="0"/>
              <a:t>Tunnels over multiple HTTP connections using JPEG/HTML/JSON/PDF to multiple servers that merge the packets back.</a:t>
            </a:r>
          </a:p>
          <a:p>
            <a:r>
              <a:rPr lang="en-US" dirty="0" err="1" smtClean="0"/>
              <a:t>FlashProxy</a:t>
            </a:r>
            <a:endParaRPr lang="en-US" dirty="0" smtClean="0"/>
          </a:p>
          <a:p>
            <a:pPr lvl="1"/>
            <a:r>
              <a:rPr lang="en-US" dirty="0" smtClean="0"/>
              <a:t>Uses Flash to create proxies in browsers creating random proxies</a:t>
            </a:r>
          </a:p>
          <a:p>
            <a:r>
              <a:rPr lang="en-US" dirty="0" smtClean="0"/>
              <a:t>Format Transforming Encryption (FTE)</a:t>
            </a:r>
          </a:p>
          <a:p>
            <a:pPr lvl="1"/>
            <a:r>
              <a:rPr lang="en-US" dirty="0" smtClean="0"/>
              <a:t>Fakes protocols by implementing them minimally using algorithms</a:t>
            </a:r>
          </a:p>
          <a:p>
            <a:r>
              <a:rPr lang="en-US" dirty="0" smtClean="0"/>
              <a:t>Meek</a:t>
            </a:r>
          </a:p>
          <a:p>
            <a:pPr lvl="1"/>
            <a:r>
              <a:rPr lang="en-US" dirty="0" smtClean="0"/>
              <a:t>Tunnels over HTTPS uses SSL cert from public Cloud Services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More: https</a:t>
            </a:r>
            <a:r>
              <a:rPr lang="en-US" sz="1600" dirty="0"/>
              <a:t>://</a:t>
            </a:r>
            <a:r>
              <a:rPr lang="en-US" sz="1600" dirty="0" err="1"/>
              <a:t>www.torproject.org</a:t>
            </a:r>
            <a:r>
              <a:rPr lang="en-US" sz="1600" dirty="0"/>
              <a:t>/docs/pluggable-</a:t>
            </a:r>
            <a:r>
              <a:rPr lang="en-US" sz="1600" dirty="0" err="1"/>
              <a:t>transports.html.en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5897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circumvention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Non-Pluggable-Transport systems:</a:t>
            </a:r>
          </a:p>
          <a:p>
            <a:r>
              <a:rPr lang="en-US" dirty="0" smtClean="0"/>
              <a:t>VPNs (</a:t>
            </a:r>
            <a:r>
              <a:rPr lang="en-US" dirty="0" err="1" smtClean="0"/>
              <a:t>OpenVPN</a:t>
            </a:r>
            <a:r>
              <a:rPr lang="en-US" dirty="0" smtClean="0"/>
              <a:t>, SSH tunnels, PPTP, AYIYA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Telex</a:t>
            </a:r>
            <a:r>
              <a:rPr lang="en-US" dirty="0" smtClean="0"/>
              <a:t>, Decoy Routing and </a:t>
            </a:r>
            <a:r>
              <a:rPr lang="en-US" dirty="0" err="1" smtClean="0"/>
              <a:t>Cirripede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Use signaling inside TCP headers to circumvent filtering systems by routing them over alternate paths.</a:t>
            </a:r>
            <a:endParaRPr lang="en-US" dirty="0"/>
          </a:p>
          <a:p>
            <a:r>
              <a:rPr lang="en-US" dirty="0" err="1" smtClean="0"/>
              <a:t>Infranet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Provides a tunnel over HTTP</a:t>
            </a:r>
          </a:p>
          <a:p>
            <a:r>
              <a:rPr lang="en-US" dirty="0" smtClean="0"/>
              <a:t>Collage</a:t>
            </a:r>
          </a:p>
          <a:p>
            <a:pPr marL="892175" lvl="1" indent="0">
              <a:buNone/>
            </a:pPr>
            <a:r>
              <a:rPr lang="en-US" dirty="0"/>
              <a:t>	</a:t>
            </a:r>
            <a:r>
              <a:rPr lang="en-US" dirty="0" smtClean="0"/>
              <a:t>Uses steganography for hiding communications inside images and other content hosted on standard </a:t>
            </a:r>
            <a:r>
              <a:rPr lang="en-US" dirty="0" err="1" smtClean="0"/>
              <a:t>webforums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2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Parrot is Dead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22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Parrot is Dead:</a:t>
            </a:r>
          </a:p>
          <a:p>
            <a:pPr marL="0" indent="0">
              <a:buNone/>
            </a:pPr>
            <a:r>
              <a:rPr lang="en-US" dirty="0"/>
              <a:t>Observing Unobservable Network </a:t>
            </a:r>
            <a:r>
              <a:rPr lang="en-US" dirty="0" smtClean="0"/>
              <a:t>Communications”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https://www.cs.utexas.edu/~shmat/</a:t>
            </a:r>
            <a:r>
              <a:rPr lang="en-US" dirty="0" smtClean="0">
                <a:hlinkClick r:id="rId2"/>
              </a:rPr>
              <a:t>shmat_oak13parrot.pdf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Creating an own HTTP engine means that </a:t>
            </a:r>
            <a:r>
              <a:rPr lang="en-US" dirty="0"/>
              <a:t>you </a:t>
            </a:r>
            <a:r>
              <a:rPr lang="en-US" dirty="0" smtClean="0"/>
              <a:t>will never match 100% what an actual browser would do.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038" y="4305300"/>
            <a:ext cx="3944361" cy="217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432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1034</Words>
  <Application>Microsoft Macintosh PowerPoint</Application>
  <PresentationFormat>On-screen Show (4:3)</PresentationFormat>
  <Paragraphs>146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Custom Design</vt:lpstr>
      <vt:lpstr>2_Custom Design</vt:lpstr>
      <vt:lpstr>PowerPoint Presentation</vt:lpstr>
      <vt:lpstr>How Tor Works 1/3</vt:lpstr>
      <vt:lpstr>How Tor Works: 2/3</vt:lpstr>
      <vt:lpstr>How Tor Works: 3/3</vt:lpstr>
      <vt:lpstr>Where Tor gets blocked</vt:lpstr>
      <vt:lpstr>Pluggable Transports</vt:lpstr>
      <vt:lpstr>Many Pluggable Transports</vt:lpstr>
      <vt:lpstr>Related circumvention systems</vt:lpstr>
      <vt:lpstr>The Parrot is Dead</vt:lpstr>
      <vt:lpstr>Becoming a Mockingbird</vt:lpstr>
      <vt:lpstr>JumpBox Design</vt:lpstr>
      <vt:lpstr>Jumping the Box</vt:lpstr>
      <vt:lpstr>FTEProxy through JumpBox</vt:lpstr>
      <vt:lpstr>Solves HTTP mimicry problems</vt:lpstr>
      <vt:lpstr>Attacks that are not solved</vt:lpstr>
      <vt:lpstr>HTTPS</vt:lpstr>
      <vt:lpstr>Active Probing</vt:lpstr>
      <vt:lpstr>Questions?</vt:lpstr>
      <vt:lpstr>Acknowledgements</vt:lpstr>
    </vt:vector>
  </TitlesOfParts>
  <Company>Unfix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Jeroen Massar</dc:creator>
  <cp:lastModifiedBy>Jeroen Massar</cp:lastModifiedBy>
  <cp:revision>205</cp:revision>
  <dcterms:created xsi:type="dcterms:W3CDTF">2002-01-07T22:44:10Z</dcterms:created>
  <dcterms:modified xsi:type="dcterms:W3CDTF">2014-09-25T19:38:56Z</dcterms:modified>
</cp:coreProperties>
</file>